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Golos Text"/>
      <p:regular r:id="rId29"/>
      <p:bold r:id="rId30"/>
    </p:embeddedFont>
    <p:embeddedFont>
      <p:font typeface="Golos Text SemiBo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GoogleSlidesCustomDataVersion2">
      <go:slidesCustomData xmlns:go="http://customooxmlschemas.google.com/" r:id="rId33" roundtripDataSignature="AMtx7mhVLzkmLbIDDYN2ExHGVsFnkuIi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11" orient="horz"/>
        <p:guide pos="287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olosTex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olosTextSemiBold-regular.fntdata"/><Relationship Id="rId30" Type="http://schemas.openxmlformats.org/officeDocument/2006/relationships/font" Target="fonts/GolosText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GolosTextSemi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46cf6d0b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3146cf6d0b7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46cf6d0b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3146cf6d0b7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46cf6d0b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3146cf6d0b7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46cf6d0b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3146cf6d0b7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46cf6d0b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3146cf6d0b7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46cf6d0b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3146cf6d0b7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46cf6d0b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3146cf6d0b7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46cf6d0b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3146cf6d0b7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46cf6d0b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3146cf6d0b7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46cf6d0b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3146cf6d0b7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46cf6d0b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3146cf6d0b7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46cf6d0b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3146cf6d0b7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46cf6d0b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3146cf6d0b7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46cf6d0b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3146cf6d0b7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46cf6d0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3146cf6d0b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46cf6d0b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3146cf6d0b7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46cf6d0b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3146cf6d0b7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46cf6d0b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3146cf6d0b7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46cf6d0b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3146cf6d0b7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46cf6d0b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3146cf6d0b7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46cf6d0b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3146cf6d0b7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7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idx="1" type="body"/>
          </p:nvPr>
        </p:nvSpPr>
        <p:spPr>
          <a:xfrm>
            <a:off x="457201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2" type="body"/>
          </p:nvPr>
        </p:nvSpPr>
        <p:spPr>
          <a:xfrm>
            <a:off x="320945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3" type="body"/>
          </p:nvPr>
        </p:nvSpPr>
        <p:spPr>
          <a:xfrm>
            <a:off x="596980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4" type="body"/>
          </p:nvPr>
        </p:nvSpPr>
        <p:spPr>
          <a:xfrm>
            <a:off x="457200" y="3287828"/>
            <a:ext cx="2588883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302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9" name="Google Shape;59;p25"/>
          <p:cNvSpPr txBox="1"/>
          <p:nvPr>
            <p:ph idx="5" type="body"/>
          </p:nvPr>
        </p:nvSpPr>
        <p:spPr>
          <a:xfrm>
            <a:off x="3207251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0" name="Google Shape;60;p25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5"/>
          <p:cNvSpPr txBox="1"/>
          <p:nvPr>
            <p:ph idx="6" type="body"/>
          </p:nvPr>
        </p:nvSpPr>
        <p:spPr>
          <a:xfrm>
            <a:off x="5967600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2" name="Google Shape;62;p25"/>
          <p:cNvSpPr/>
          <p:nvPr>
            <p:ph idx="7" type="pic"/>
          </p:nvPr>
        </p:nvSpPr>
        <p:spPr>
          <a:xfrm>
            <a:off x="469081" y="944463"/>
            <a:ext cx="2577001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63" name="Google Shape;63;p25"/>
          <p:cNvSpPr/>
          <p:nvPr>
            <p:ph idx="8" type="pic"/>
          </p:nvPr>
        </p:nvSpPr>
        <p:spPr>
          <a:xfrm>
            <a:off x="3221666" y="944462"/>
            <a:ext cx="2577001" cy="1883023"/>
          </a:xfrm>
          <a:prstGeom prst="roundRect">
            <a:avLst>
              <a:gd fmla="val 12905" name="adj"/>
            </a:avLst>
          </a:prstGeom>
          <a:noFill/>
          <a:ln>
            <a:noFill/>
          </a:ln>
        </p:spPr>
      </p:sp>
      <p:sp>
        <p:nvSpPr>
          <p:cNvPr id="64" name="Google Shape;64;p25"/>
          <p:cNvSpPr/>
          <p:nvPr>
            <p:ph idx="9" type="pic"/>
          </p:nvPr>
        </p:nvSpPr>
        <p:spPr>
          <a:xfrm>
            <a:off x="5980690" y="944463"/>
            <a:ext cx="2577001" cy="1883023"/>
          </a:xfrm>
          <a:prstGeom prst="roundRect">
            <a:avLst>
              <a:gd fmla="val 1051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" type="body"/>
          </p:nvPr>
        </p:nvSpPr>
        <p:spPr>
          <a:xfrm>
            <a:off x="457201" y="963397"/>
            <a:ext cx="2532744" cy="1883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26"/>
          <p:cNvSpPr/>
          <p:nvPr>
            <p:ph idx="2" type="pic"/>
          </p:nvPr>
        </p:nvSpPr>
        <p:spPr>
          <a:xfrm>
            <a:off x="3095171" y="963397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69" name="Google Shape;69;p26"/>
          <p:cNvSpPr/>
          <p:nvPr>
            <p:ph idx="3" type="pic"/>
          </p:nvPr>
        </p:nvSpPr>
        <p:spPr>
          <a:xfrm>
            <a:off x="5733141" y="966928"/>
            <a:ext cx="2532744" cy="1883023"/>
          </a:xfrm>
          <a:prstGeom prst="roundRect">
            <a:avLst>
              <a:gd fmla="val 11196" name="adj"/>
            </a:avLst>
          </a:prstGeom>
          <a:noFill/>
          <a:ln>
            <a:noFill/>
          </a:ln>
        </p:spPr>
      </p:sp>
      <p:sp>
        <p:nvSpPr>
          <p:cNvPr id="70" name="Google Shape;70;p26"/>
          <p:cNvSpPr/>
          <p:nvPr>
            <p:ph idx="4" type="pic"/>
          </p:nvPr>
        </p:nvSpPr>
        <p:spPr>
          <a:xfrm>
            <a:off x="5733141" y="2954042"/>
            <a:ext cx="2532744" cy="1883023"/>
          </a:xfrm>
          <a:prstGeom prst="roundRect">
            <a:avLst>
              <a:gd fmla="val 8802" name="adj"/>
            </a:avLst>
          </a:prstGeom>
          <a:noFill/>
          <a:ln>
            <a:noFill/>
          </a:ln>
        </p:spPr>
      </p:sp>
      <p:sp>
        <p:nvSpPr>
          <p:cNvPr id="71" name="Google Shape;71;p26"/>
          <p:cNvSpPr/>
          <p:nvPr>
            <p:ph idx="5" type="pic"/>
          </p:nvPr>
        </p:nvSpPr>
        <p:spPr>
          <a:xfrm>
            <a:off x="3095171" y="2960314"/>
            <a:ext cx="2532744" cy="1883023"/>
          </a:xfrm>
          <a:prstGeom prst="roundRect">
            <a:avLst>
              <a:gd fmla="val 8459" name="adj"/>
            </a:avLst>
          </a:prstGeom>
          <a:noFill/>
          <a:ln>
            <a:noFill/>
          </a:ln>
        </p:spPr>
      </p:sp>
      <p:sp>
        <p:nvSpPr>
          <p:cNvPr id="72" name="Google Shape;72;p26"/>
          <p:cNvSpPr/>
          <p:nvPr>
            <p:ph idx="6" type="pic"/>
          </p:nvPr>
        </p:nvSpPr>
        <p:spPr>
          <a:xfrm>
            <a:off x="457200" y="2960314"/>
            <a:ext cx="2532744" cy="1883023"/>
          </a:xfrm>
          <a:prstGeom prst="roundRect">
            <a:avLst>
              <a:gd fmla="val 1016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7"/>
          <p:cNvSpPr txBox="1"/>
          <p:nvPr>
            <p:ph idx="1" type="body"/>
          </p:nvPr>
        </p:nvSpPr>
        <p:spPr>
          <a:xfrm>
            <a:off x="457201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2" type="body"/>
          </p:nvPr>
        </p:nvSpPr>
        <p:spPr>
          <a:xfrm>
            <a:off x="3275819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3" type="body"/>
          </p:nvPr>
        </p:nvSpPr>
        <p:spPr>
          <a:xfrm>
            <a:off x="6085706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/>
          <p:nvPr>
            <p:ph idx="4" type="pic"/>
          </p:nvPr>
        </p:nvSpPr>
        <p:spPr>
          <a:xfrm>
            <a:off x="454050" y="952607"/>
            <a:ext cx="2589213" cy="1304294"/>
          </a:xfrm>
          <a:prstGeom prst="roundRect">
            <a:avLst>
              <a:gd fmla="val 9261" name="adj"/>
            </a:avLst>
          </a:prstGeom>
          <a:noFill/>
          <a:ln>
            <a:noFill/>
          </a:ln>
        </p:spPr>
      </p:sp>
      <p:sp>
        <p:nvSpPr>
          <p:cNvPr id="79" name="Google Shape;79;p27"/>
          <p:cNvSpPr/>
          <p:nvPr>
            <p:ph idx="5" type="pic"/>
          </p:nvPr>
        </p:nvSpPr>
        <p:spPr>
          <a:xfrm>
            <a:off x="3275818" y="952607"/>
            <a:ext cx="2589213" cy="1304294"/>
          </a:xfrm>
          <a:prstGeom prst="roundRect">
            <a:avLst>
              <a:gd fmla="val 11730" name="adj"/>
            </a:avLst>
          </a:prstGeom>
          <a:noFill/>
          <a:ln>
            <a:noFill/>
          </a:ln>
        </p:spPr>
      </p:sp>
      <p:sp>
        <p:nvSpPr>
          <p:cNvPr id="80" name="Google Shape;80;p27"/>
          <p:cNvSpPr/>
          <p:nvPr>
            <p:ph idx="6" type="pic"/>
          </p:nvPr>
        </p:nvSpPr>
        <p:spPr>
          <a:xfrm>
            <a:off x="6089789" y="952607"/>
            <a:ext cx="2589213" cy="1304294"/>
          </a:xfrm>
          <a:prstGeom prst="roundRect">
            <a:avLst>
              <a:gd fmla="val 10249" name="adj"/>
            </a:avLst>
          </a:prstGeom>
          <a:noFill/>
          <a:ln>
            <a:noFill/>
          </a:ln>
        </p:spPr>
      </p:sp>
      <p:sp>
        <p:nvSpPr>
          <p:cNvPr id="81" name="Google Shape;81;p27"/>
          <p:cNvSpPr txBox="1"/>
          <p:nvPr>
            <p:ph idx="7" type="body"/>
          </p:nvPr>
        </p:nvSpPr>
        <p:spPr>
          <a:xfrm>
            <a:off x="460352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8" type="body"/>
          </p:nvPr>
        </p:nvSpPr>
        <p:spPr>
          <a:xfrm>
            <a:off x="3278970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9" type="body"/>
          </p:nvPr>
        </p:nvSpPr>
        <p:spPr>
          <a:xfrm>
            <a:off x="6088857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7"/>
          <p:cNvSpPr/>
          <p:nvPr>
            <p:ph idx="13" type="pic"/>
          </p:nvPr>
        </p:nvSpPr>
        <p:spPr>
          <a:xfrm>
            <a:off x="457201" y="2866358"/>
            <a:ext cx="2589213" cy="1304294"/>
          </a:xfrm>
          <a:prstGeom prst="roundRect">
            <a:avLst>
              <a:gd fmla="val 12224" name="adj"/>
            </a:avLst>
          </a:prstGeom>
          <a:noFill/>
          <a:ln>
            <a:noFill/>
          </a:ln>
        </p:spPr>
      </p:sp>
      <p:sp>
        <p:nvSpPr>
          <p:cNvPr id="85" name="Google Shape;85;p27"/>
          <p:cNvSpPr/>
          <p:nvPr>
            <p:ph idx="14" type="pic"/>
          </p:nvPr>
        </p:nvSpPr>
        <p:spPr>
          <a:xfrm>
            <a:off x="3278969" y="2866358"/>
            <a:ext cx="2589213" cy="1304294"/>
          </a:xfrm>
          <a:prstGeom prst="roundRect">
            <a:avLst>
              <a:gd fmla="val 11236" name="adj"/>
            </a:avLst>
          </a:prstGeom>
          <a:noFill/>
          <a:ln>
            <a:noFill/>
          </a:ln>
        </p:spPr>
      </p:sp>
      <p:sp>
        <p:nvSpPr>
          <p:cNvPr id="86" name="Google Shape;86;p27"/>
          <p:cNvSpPr/>
          <p:nvPr>
            <p:ph idx="15" type="pic"/>
          </p:nvPr>
        </p:nvSpPr>
        <p:spPr>
          <a:xfrm>
            <a:off x="6092940" y="2866358"/>
            <a:ext cx="2589213" cy="1304294"/>
          </a:xfrm>
          <a:prstGeom prst="roundRect">
            <a:avLst>
              <a:gd fmla="val 9755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9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9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9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9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Пользовательский макет">
  <p:cSld name="6_Пользовательский макет"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0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0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1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31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ользовательский макет">
  <p:cSld name="3_Пользовательский макет"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2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952" name="adj"/>
            </a:avLst>
          </a:prstGeom>
          <a:noFill/>
          <a:ln>
            <a:noFill/>
          </a:ln>
        </p:spPr>
      </p:sp>
      <p:sp>
        <p:nvSpPr>
          <p:cNvPr id="102" name="Google Shape;102;p32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3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3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ользовательский макет">
  <p:cSld name="1_Пользовательский макет"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4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34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34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4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5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5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8957" name="adj"/>
            </a:avLst>
          </a:prstGeom>
          <a:noFill/>
          <a:ln>
            <a:noFill/>
          </a:ln>
        </p:spPr>
      </p:sp>
      <p:sp>
        <p:nvSpPr>
          <p:cNvPr id="115" name="Google Shape;115;p35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kfql">
  <p:cSld name="Ckfq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Пользовательский макет">
  <p:cSld name="8_Пользовательский макет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6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6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ользовательский макет">
  <p:cSld name="2_Пользовательский макет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7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37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37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37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8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8"/>
          <p:cNvSpPr txBox="1"/>
          <p:nvPr>
            <p:ph idx="1" type="body"/>
          </p:nvPr>
        </p:nvSpPr>
        <p:spPr>
          <a:xfrm>
            <a:off x="5733143" y="949330"/>
            <a:ext cx="2895600" cy="389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38"/>
          <p:cNvSpPr/>
          <p:nvPr>
            <p:ph idx="2" type="pic"/>
          </p:nvPr>
        </p:nvSpPr>
        <p:spPr>
          <a:xfrm>
            <a:off x="457200" y="949329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29" name="Google Shape;129;p38"/>
          <p:cNvSpPr/>
          <p:nvPr>
            <p:ph idx="3" type="pic"/>
          </p:nvPr>
        </p:nvSpPr>
        <p:spPr>
          <a:xfrm>
            <a:off x="3095171" y="949328"/>
            <a:ext cx="2532744" cy="1883023"/>
          </a:xfrm>
          <a:prstGeom prst="roundRect">
            <a:avLst>
              <a:gd fmla="val 11879" name="adj"/>
            </a:avLst>
          </a:prstGeom>
          <a:noFill/>
          <a:ln>
            <a:noFill/>
          </a:ln>
        </p:spPr>
      </p:sp>
      <p:sp>
        <p:nvSpPr>
          <p:cNvPr id="130" name="Google Shape;130;p38"/>
          <p:cNvSpPr/>
          <p:nvPr>
            <p:ph idx="4" type="pic"/>
          </p:nvPr>
        </p:nvSpPr>
        <p:spPr>
          <a:xfrm>
            <a:off x="3095171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31" name="Google Shape;131;p38"/>
          <p:cNvSpPr/>
          <p:nvPr>
            <p:ph idx="5" type="pic"/>
          </p:nvPr>
        </p:nvSpPr>
        <p:spPr>
          <a:xfrm>
            <a:off x="457199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">
  <p:cSld name="Финал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784" name="adj"/>
            </a:avLst>
          </a:prstGeom>
          <a:noFill/>
          <a:ln>
            <a:noFill/>
          </a:ln>
        </p:spPr>
      </p:sp>
      <p:sp>
        <p:nvSpPr>
          <p:cNvPr id="32" name="Google Shape;32;p23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617" name="adj"/>
            </a:avLst>
          </a:prstGeom>
          <a:noFill/>
          <a:ln>
            <a:noFill/>
          </a:ln>
        </p:spPr>
      </p:sp>
      <p:sp>
        <p:nvSpPr>
          <p:cNvPr id="36" name="Google Shape;36;p19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Пользовательский макет">
  <p:cSld name="9_Пользовательский мак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/>
          <p:nvPr>
            <p:ph idx="1" type="body"/>
          </p:nvPr>
        </p:nvSpPr>
        <p:spPr>
          <a:xfrm>
            <a:off x="457201" y="1059322"/>
            <a:ext cx="3897086" cy="1734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2" type="body"/>
          </p:nvPr>
        </p:nvSpPr>
        <p:spPr>
          <a:xfrm>
            <a:off x="457202" y="3105836"/>
            <a:ext cx="3897084" cy="1640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3" type="body"/>
          </p:nvPr>
        </p:nvSpPr>
        <p:spPr>
          <a:xfrm>
            <a:off x="4789714" y="1059322"/>
            <a:ext cx="3632201" cy="3686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" type="body"/>
          </p:nvPr>
        </p:nvSpPr>
        <p:spPr>
          <a:xfrm>
            <a:off x="3102428" y="943208"/>
            <a:ext cx="5526315" cy="3875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4"/>
          <p:cNvSpPr/>
          <p:nvPr>
            <p:ph idx="2" type="pic"/>
          </p:nvPr>
        </p:nvSpPr>
        <p:spPr>
          <a:xfrm>
            <a:off x="457200" y="943208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53" name="Google Shape;53;p24"/>
          <p:cNvSpPr/>
          <p:nvPr>
            <p:ph idx="3" type="pic"/>
          </p:nvPr>
        </p:nvSpPr>
        <p:spPr>
          <a:xfrm>
            <a:off x="457200" y="2935720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6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/>
          <p:nvPr>
            <p:ph type="title"/>
          </p:nvPr>
        </p:nvSpPr>
        <p:spPr>
          <a:xfrm>
            <a:off x="1371600" y="2725775"/>
            <a:ext cx="6400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-RU" sz="3400">
                <a:solidFill>
                  <a:schemeClr val="lt1"/>
                </a:solidFill>
              </a:rPr>
              <a:t>Современные архитектуры нейронных сетей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t/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-RU" sz="3400">
                <a:solidFill>
                  <a:schemeClr val="lt1"/>
                </a:solidFill>
              </a:rPr>
              <a:t>Эффективное внимание</a:t>
            </a:r>
            <a:endParaRPr sz="3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46cf6d0b7_0_38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Типы архитектур трансформеров</a:t>
            </a:r>
            <a:endParaRPr/>
          </a:p>
        </p:txBody>
      </p:sp>
      <p:sp>
        <p:nvSpPr>
          <p:cNvPr id="189" name="Google Shape;189;g3146cf6d0b7_0_38"/>
          <p:cNvSpPr txBox="1"/>
          <p:nvPr/>
        </p:nvSpPr>
        <p:spPr>
          <a:xfrm>
            <a:off x="686475" y="1311500"/>
            <a:ext cx="6342300" cy="30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los Text"/>
              <a:buChar char="●"/>
            </a:pPr>
            <a:r>
              <a:rPr b="1"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Encoder-Decoder</a:t>
            </a: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(Оригинальная архитектура трансформера)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los Text"/>
              <a:buChar char="●"/>
            </a:pPr>
            <a:r>
              <a:rPr b="1"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Encoder </a:t>
            </a: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(ViT)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los Text"/>
              <a:buChar char="●"/>
            </a:pPr>
            <a:r>
              <a:rPr b="1"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Decoder </a:t>
            </a: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(Пока не встречали таких)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46cf6d0b7_0_8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BERT</a:t>
            </a:r>
            <a:endParaRPr/>
          </a:p>
        </p:txBody>
      </p:sp>
      <p:pic>
        <p:nvPicPr>
          <p:cNvPr id="195" name="Google Shape;195;g3146cf6d0b7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00" y="1068225"/>
            <a:ext cx="8220801" cy="36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46cf6d0b7_0_65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Обучение BERT</a:t>
            </a:r>
            <a:endParaRPr/>
          </a:p>
        </p:txBody>
      </p:sp>
      <p:sp>
        <p:nvSpPr>
          <p:cNvPr id="201" name="Google Shape;201;g3146cf6d0b7_0_65"/>
          <p:cNvSpPr/>
          <p:nvPr/>
        </p:nvSpPr>
        <p:spPr>
          <a:xfrm>
            <a:off x="838175" y="1176050"/>
            <a:ext cx="1730700" cy="52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Golos Text"/>
                <a:ea typeface="Golos Text"/>
                <a:cs typeface="Golos Text"/>
                <a:sym typeface="Golos Text"/>
              </a:rPr>
              <a:t>Pretraining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02" name="Google Shape;202;g3146cf6d0b7_0_65"/>
          <p:cNvSpPr/>
          <p:nvPr/>
        </p:nvSpPr>
        <p:spPr>
          <a:xfrm>
            <a:off x="5484700" y="1176050"/>
            <a:ext cx="1730700" cy="52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Golos Text"/>
                <a:ea typeface="Golos Text"/>
                <a:cs typeface="Golos Text"/>
                <a:sym typeface="Golos Text"/>
              </a:rPr>
              <a:t>Fine-tune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03" name="Google Shape;203;g3146cf6d0b7_0_65"/>
          <p:cNvSpPr/>
          <p:nvPr/>
        </p:nvSpPr>
        <p:spPr>
          <a:xfrm>
            <a:off x="2502050" y="2375275"/>
            <a:ext cx="1730700" cy="52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Golos Text"/>
                <a:ea typeface="Golos Text"/>
                <a:cs typeface="Golos Text"/>
                <a:sym typeface="Golos Text"/>
              </a:rPr>
              <a:t>MLM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04" name="Google Shape;204;g3146cf6d0b7_0_65"/>
          <p:cNvSpPr/>
          <p:nvPr/>
        </p:nvSpPr>
        <p:spPr>
          <a:xfrm>
            <a:off x="2502050" y="3318775"/>
            <a:ext cx="1730700" cy="52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Golos Text"/>
                <a:ea typeface="Golos Text"/>
                <a:cs typeface="Golos Text"/>
                <a:sym typeface="Golos Text"/>
              </a:rPr>
              <a:t>NSP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cxnSp>
        <p:nvCxnSpPr>
          <p:cNvPr id="205" name="Google Shape;205;g3146cf6d0b7_0_65"/>
          <p:cNvCxnSpPr>
            <a:stCxn id="201" idx="2"/>
          </p:cNvCxnSpPr>
          <p:nvPr/>
        </p:nvCxnSpPr>
        <p:spPr>
          <a:xfrm flipH="1">
            <a:off x="1699925" y="1703450"/>
            <a:ext cx="3600" cy="9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g3146cf6d0b7_0_65"/>
          <p:cNvCxnSpPr>
            <a:endCxn id="203" idx="1"/>
          </p:cNvCxnSpPr>
          <p:nvPr/>
        </p:nvCxnSpPr>
        <p:spPr>
          <a:xfrm>
            <a:off x="1699850" y="2638975"/>
            <a:ext cx="80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g3146cf6d0b7_0_65"/>
          <p:cNvCxnSpPr/>
          <p:nvPr/>
        </p:nvCxnSpPr>
        <p:spPr>
          <a:xfrm flipH="1">
            <a:off x="1699925" y="2638975"/>
            <a:ext cx="3600" cy="9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g3146cf6d0b7_0_65"/>
          <p:cNvCxnSpPr/>
          <p:nvPr/>
        </p:nvCxnSpPr>
        <p:spPr>
          <a:xfrm>
            <a:off x="1699850" y="3582475"/>
            <a:ext cx="80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9" name="Google Shape;209;g3146cf6d0b7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724" y="1895600"/>
            <a:ext cx="2658649" cy="26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46cf6d0b7_0_1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ViTMAE</a:t>
            </a:r>
            <a:endParaRPr/>
          </a:p>
        </p:txBody>
      </p:sp>
      <p:pic>
        <p:nvPicPr>
          <p:cNvPr id="215" name="Google Shape;215;g3146cf6d0b7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450" y="1180902"/>
            <a:ext cx="5657099" cy="33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46cf6d0b7_0_1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GPT</a:t>
            </a:r>
            <a:endParaRPr/>
          </a:p>
        </p:txBody>
      </p:sp>
      <p:pic>
        <p:nvPicPr>
          <p:cNvPr id="221" name="Google Shape;221;g3146cf6d0b7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13" y="1170651"/>
            <a:ext cx="7993173" cy="34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46cf6d0b7_0_73"/>
          <p:cNvSpPr txBox="1"/>
          <p:nvPr>
            <p:ph type="title"/>
          </p:nvPr>
        </p:nvSpPr>
        <p:spPr>
          <a:xfrm>
            <a:off x="1371600" y="2725775"/>
            <a:ext cx="6400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-RU" sz="3400">
                <a:solidFill>
                  <a:schemeClr val="lt1"/>
                </a:solidFill>
              </a:rPr>
              <a:t>Современные архитектуры нейронных сетей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t/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-RU" sz="3400">
                <a:solidFill>
                  <a:schemeClr val="lt1"/>
                </a:solidFill>
              </a:rPr>
              <a:t>Большие языковые модели</a:t>
            </a:r>
            <a:endParaRPr sz="3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46cf6d0b7_0_28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Эволюция моделей GPT</a:t>
            </a:r>
            <a:endParaRPr/>
          </a:p>
        </p:txBody>
      </p:sp>
      <p:pic>
        <p:nvPicPr>
          <p:cNvPr id="232" name="Google Shape;232;g3146cf6d0b7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265" y="1168075"/>
            <a:ext cx="4485472" cy="344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46cf6d0b7_0_97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RL по обратной связи от человека</a:t>
            </a:r>
            <a:endParaRPr/>
          </a:p>
        </p:txBody>
      </p:sp>
      <p:pic>
        <p:nvPicPr>
          <p:cNvPr id="238" name="Google Shape;238;g3146cf6d0b7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888" y="1078426"/>
            <a:ext cx="6545174" cy="3704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46cf6d0b7_0_89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Mixture of Experts (MoE)</a:t>
            </a:r>
            <a:endParaRPr/>
          </a:p>
        </p:txBody>
      </p:sp>
      <p:pic>
        <p:nvPicPr>
          <p:cNvPr id="244" name="Google Shape;244;g3146cf6d0b7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313" y="1119426"/>
            <a:ext cx="6958326" cy="3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46cf6d0b7_0_103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Mixture of Experts (MoE)</a:t>
            </a:r>
            <a:endParaRPr/>
          </a:p>
        </p:txBody>
      </p:sp>
      <p:pic>
        <p:nvPicPr>
          <p:cNvPr id="250" name="Google Shape;250;g3146cf6d0b7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500" y="1119425"/>
            <a:ext cx="5911951" cy="35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Проблемы qkv-внимания</a:t>
            </a:r>
            <a:endParaRPr/>
          </a:p>
        </p:txBody>
      </p:sp>
      <p:pic>
        <p:nvPicPr>
          <p:cNvPr id="142" name="Google Shape;14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388" y="1129675"/>
            <a:ext cx="6575927" cy="3570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46cf6d0b7_0_2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Половинная точность</a:t>
            </a:r>
            <a:endParaRPr/>
          </a:p>
        </p:txBody>
      </p:sp>
      <p:pic>
        <p:nvPicPr>
          <p:cNvPr id="256" name="Google Shape;256;g3146cf6d0b7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050" y="1068226"/>
            <a:ext cx="4857900" cy="36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46cf6d0b7_0_77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Квантизация</a:t>
            </a:r>
            <a:endParaRPr/>
          </a:p>
        </p:txBody>
      </p:sp>
      <p:pic>
        <p:nvPicPr>
          <p:cNvPr id="262" name="Google Shape;262;g3146cf6d0b7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950" y="1170660"/>
            <a:ext cx="61341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46cf6d0b7_0_81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LoRA</a:t>
            </a:r>
            <a:endParaRPr/>
          </a:p>
        </p:txBody>
      </p:sp>
      <p:pic>
        <p:nvPicPr>
          <p:cNvPr id="268" name="Google Shape;268;g3146cf6d0b7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712" y="1088726"/>
            <a:ext cx="3720576" cy="358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46cf6d0b7_0_85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RAG</a:t>
            </a:r>
            <a:endParaRPr/>
          </a:p>
        </p:txBody>
      </p:sp>
      <p:pic>
        <p:nvPicPr>
          <p:cNvPr id="274" name="Google Shape;274;g3146cf6d0b7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413" y="1139901"/>
            <a:ext cx="6077175" cy="341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46cf6d0b7_0_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Проблемы qkv-внимания</a:t>
            </a:r>
            <a:endParaRPr/>
          </a:p>
        </p:txBody>
      </p:sp>
      <p:sp>
        <p:nvSpPr>
          <p:cNvPr id="148" name="Google Shape;148;g3146cf6d0b7_0_0"/>
          <p:cNvSpPr txBox="1"/>
          <p:nvPr/>
        </p:nvSpPr>
        <p:spPr>
          <a:xfrm>
            <a:off x="809425" y="1536900"/>
            <a:ext cx="6472200" cy="29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los Text"/>
              <a:buChar char="●"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Квадратичная сложность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los Text"/>
              <a:buChar char="●"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Необходимо много памяти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los Text"/>
              <a:buChar char="●"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Много вычислений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46cf6d0b7_0_4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Sparse Attention</a:t>
            </a:r>
            <a:endParaRPr/>
          </a:p>
        </p:txBody>
      </p:sp>
      <p:pic>
        <p:nvPicPr>
          <p:cNvPr id="154" name="Google Shape;154;g3146cf6d0b7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838" y="1467800"/>
            <a:ext cx="7395274" cy="32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46cf6d0b7_0_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Multi-Query Attention</a:t>
            </a:r>
            <a:endParaRPr/>
          </a:p>
        </p:txBody>
      </p:sp>
      <p:pic>
        <p:nvPicPr>
          <p:cNvPr id="160" name="Google Shape;160;g3146cf6d0b7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274" y="1764725"/>
            <a:ext cx="6824400" cy="2114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46cf6d0b7_0_5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LinFormer</a:t>
            </a:r>
            <a:endParaRPr/>
          </a:p>
        </p:txBody>
      </p:sp>
      <p:pic>
        <p:nvPicPr>
          <p:cNvPr id="166" name="Google Shape;166;g3146cf6d0b7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25" y="1027201"/>
            <a:ext cx="6114549" cy="366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46cf6d0b7_0_5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FlashAttention</a:t>
            </a:r>
            <a:endParaRPr/>
          </a:p>
        </p:txBody>
      </p:sp>
      <p:pic>
        <p:nvPicPr>
          <p:cNvPr id="172" name="Google Shape;172;g3146cf6d0b7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21901"/>
            <a:ext cx="8134873" cy="325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46cf6d0b7_0_32"/>
          <p:cNvSpPr txBox="1"/>
          <p:nvPr>
            <p:ph type="title"/>
          </p:nvPr>
        </p:nvSpPr>
        <p:spPr>
          <a:xfrm>
            <a:off x="1371600" y="2725775"/>
            <a:ext cx="6400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-RU" sz="3400">
                <a:solidFill>
                  <a:schemeClr val="lt1"/>
                </a:solidFill>
              </a:rPr>
              <a:t>Современные архитектуры нейронных сетей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t/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-RU" sz="3400">
                <a:solidFill>
                  <a:schemeClr val="lt1"/>
                </a:solidFill>
              </a:rPr>
              <a:t>Self-supervised learning</a:t>
            </a:r>
            <a:endParaRPr sz="3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46cf6d0b7_0_4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Self-supervised learning</a:t>
            </a:r>
            <a:endParaRPr/>
          </a:p>
        </p:txBody>
      </p:sp>
      <p:pic>
        <p:nvPicPr>
          <p:cNvPr id="183" name="Google Shape;183;g3146cf6d0b7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1375585"/>
            <a:ext cx="62865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2014-06-27T12:30:22Z</dcterms:created>
  <dc:creator>Al</dc:creator>
</cp:coreProperties>
</file>